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8" r:id="rId11"/>
    <p:sldId id="267" r:id="rId12"/>
    <p:sldId id="270" r:id="rId13"/>
    <p:sldId id="264" r:id="rId14"/>
    <p:sldId id="265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A2B4D-FDBF-4044-AE0B-8EAAE70F7619}" v="183" dt="2023-08-20T11:59:28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8A840-3FCC-B87E-49A5-1EFC32E0F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15ABC-3322-D702-B0AF-E044298FB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86A48-179B-414D-12A6-997B0982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91829-3F2E-9482-299E-E3D21C89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BB0A-40E5-A24F-EFB2-AE9C3493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7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154C-F786-86CB-9243-8B44AB6F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C6C60-CFB0-C6C4-BFC1-CEA2A0119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3F684-7B2B-5CB8-1727-3D87D559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2C69-5CE5-A86D-C5B0-DD794DAA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2FDEE-DC38-BAC0-7519-56003219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3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45B16-7151-9EE3-0279-5A10C23EA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6362C-E3E3-2072-BB42-28254B29E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5C417-2476-C4F4-F838-1B280176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DA638-A164-6549-7C9B-48E62C9F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B575C-403C-856A-86B1-7F5764B8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C762-BE05-9D9F-4FD6-AB2957DA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DE0D-CAA9-A7AF-A029-D3160A1F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4F4F-51E6-172D-53C0-70A50B89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2FA9-893D-D11C-58FF-13FBB463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46667-AB93-2566-5C64-DF5B43AB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7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48B6-1B5E-A6D0-E3A3-A28238DF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EB6F-2C71-F664-22D4-E6989546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C7DFB-5FD0-1963-313B-C03B9669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2B444-240C-F20C-7635-6D509FF7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E5092-E610-CD5F-EE8F-452563D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0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7C51-7A97-C33C-5414-6C0B0EA1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65E6F-D093-2922-7234-1E3D70874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A62D5-DA87-4E19-1A84-667A376E1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7AC8-5355-8DA5-C8BA-0010DD51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89D91-E7DE-E93B-79B9-3C4817E9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F6039-CF89-0928-AEB4-51FC4585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6F82-52DD-4E4F-D688-87510FD4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A9424-7D54-C60E-57C0-C69C5C0F5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53548-8B48-E220-99A8-D99AF6F26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0F59-9889-48D4-F9CC-91CCC4561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6EDC4-69FB-8ADB-D59E-C40C56785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7BC20-3C2E-623C-F53F-45C9D640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BDCCC-7944-7D82-880F-C5684759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F07258-BD40-B09F-D513-61A5DC65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15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4BA2-7CD4-C2D8-7B62-A5B037A2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16312-ACD2-9F68-85AF-DD075ADE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02820-DC11-6E4B-6FD4-480EB67E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7EA4C-4CC7-08B2-D8FF-017E1436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97C1B-15C3-C81F-390B-34C1C401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0BC2-700C-C0D2-65DC-AA63D1DB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B7FD-0F0D-C95B-984A-F151BDB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2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0F84-F816-ECB0-D715-6B6450AA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A592-5B93-980D-1181-1DA40FCC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3615F-673B-FB53-3F92-A800900EB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64BB4-D2A5-4C78-C746-5F6D7695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86FCA-DA9D-D072-F6F8-77D9C74B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12516-D4B5-B12C-4EC8-17A548B3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F8C4-82DE-A7D2-8FBC-BB85A088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E356C-5E15-B49A-5063-60BEED999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E2436-1537-CD2E-4DBC-0AA001538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46E5-D448-1F02-FC89-73E7CFC5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E95FC-52F7-121C-34E6-D34635E9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16720-F567-E437-387F-1B02E59F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0A8AA-5BCE-74EF-E9F7-A74EDD8C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8FACB-729F-72D9-16AF-B4FB4AD99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96C5-1E5D-6E31-DEF0-7F08CF6FF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FEB84-AB6E-44FD-BFE2-D5C3BE57C2F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E58C2-1067-E526-4A20-FC13147C5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F9621-7511-2380-BC14-CE4A5F2A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89989-9D82-4DB1-AE5E-9841A40D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6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5D52-99ED-4B12-8F9B-B085A4D9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65215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latin typeface="Bahnschrift SemiBold" panose="020B0502040204020203" pitchFamily="34" charset="0"/>
              </a:rPr>
              <a:t>BERBASIS WEB MENGGUNAKAN JAVASCRIPT DAN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5B790-A5AF-DB6A-FEBD-019C420F6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3378" y="40481"/>
            <a:ext cx="13518755" cy="1655762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FF0000"/>
                </a:solidFill>
                <a:highlight>
                  <a:srgbClr val="000080"/>
                </a:highlight>
                <a:latin typeface="Bauhaus 93" panose="04030905020B02020C02" pitchFamily="82" charset="0"/>
              </a:rPr>
              <a:t>GAME</a:t>
            </a:r>
            <a:r>
              <a:rPr lang="en-US" sz="9600" dirty="0">
                <a:highlight>
                  <a:srgbClr val="000080"/>
                </a:highlight>
                <a:latin typeface="Bauhaus 93" panose="04030905020B02020C02" pitchFamily="82" charset="0"/>
              </a:rPr>
              <a:t> </a:t>
            </a:r>
            <a:r>
              <a:rPr lang="en-US" sz="9600" dirty="0">
                <a:highlight>
                  <a:srgbClr val="FFFF00"/>
                </a:highlight>
                <a:latin typeface="Bauhaus 93" panose="04030905020B02020C02" pitchFamily="82" charset="0"/>
              </a:rPr>
              <a:t>MOBIL-MOBILAN</a:t>
            </a:r>
          </a:p>
        </p:txBody>
      </p:sp>
    </p:spTree>
    <p:extLst>
      <p:ext uri="{BB962C8B-B14F-4D97-AF65-F5344CB8AC3E}">
        <p14:creationId xmlns:p14="http://schemas.microsoft.com/office/powerpoint/2010/main" val="253418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50CB41-BBEA-46B8-CD20-23ECD8DA712B}"/>
              </a:ext>
            </a:extLst>
          </p:cNvPr>
          <p:cNvSpPr/>
          <p:nvPr/>
        </p:nvSpPr>
        <p:spPr>
          <a:xfrm>
            <a:off x="6096000" y="1645920"/>
            <a:ext cx="3039330" cy="27980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76445"/>
            <a:ext cx="10300138" cy="11636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Fitur-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(Utama)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82" y="1946271"/>
            <a:ext cx="893379" cy="56005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8E2D-BA27-1374-92D6-1CBBDEA1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71462" y="-14878945"/>
            <a:ext cx="2269156" cy="4278429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4ADEF81-DD7F-417C-D511-C3333B940F2C}"/>
              </a:ext>
            </a:extLst>
          </p:cNvPr>
          <p:cNvSpPr txBox="1">
            <a:spLocks/>
          </p:cNvSpPr>
          <p:nvPr/>
        </p:nvSpPr>
        <p:spPr>
          <a:xfrm>
            <a:off x="1147204" y="2567754"/>
            <a:ext cx="1257563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C004B5-D143-E2D7-89F5-B710A889E078}"/>
              </a:ext>
            </a:extLst>
          </p:cNvPr>
          <p:cNvSpPr txBox="1">
            <a:spLocks/>
          </p:cNvSpPr>
          <p:nvPr/>
        </p:nvSpPr>
        <p:spPr>
          <a:xfrm>
            <a:off x="3255055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83D6A6-FD7D-AA6E-3C71-B581441863F3}"/>
              </a:ext>
            </a:extLst>
          </p:cNvPr>
          <p:cNvSpPr txBox="1">
            <a:spLocks/>
          </p:cNvSpPr>
          <p:nvPr/>
        </p:nvSpPr>
        <p:spPr>
          <a:xfrm>
            <a:off x="3433730" y="2566295"/>
            <a:ext cx="2044788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Fitur </a:t>
            </a:r>
            <a:r>
              <a:rPr lang="en-US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Menabrak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0EA2D6-9CD8-F8AF-CBB7-FA69DF767EF0}"/>
              </a:ext>
            </a:extLst>
          </p:cNvPr>
          <p:cNvSpPr txBox="1">
            <a:spLocks/>
          </p:cNvSpPr>
          <p:nvPr/>
        </p:nvSpPr>
        <p:spPr>
          <a:xfrm>
            <a:off x="6073666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E608DBC-44E1-B8BD-2BAC-70890B502DA2}"/>
              </a:ext>
            </a:extLst>
          </p:cNvPr>
          <p:cNvSpPr txBox="1">
            <a:spLocks/>
          </p:cNvSpPr>
          <p:nvPr/>
        </p:nvSpPr>
        <p:spPr>
          <a:xfrm>
            <a:off x="6220286" y="2617079"/>
            <a:ext cx="2915044" cy="217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" panose="020B0502040204020203" pitchFamily="34" charset="0"/>
              </a:rPr>
              <a:t>Fitur  </a:t>
            </a:r>
            <a:r>
              <a:rPr lang="en-US" dirty="0" err="1">
                <a:latin typeface="Bahnschrift SemiBold" panose="020B0502040204020203" pitchFamily="34" charset="0"/>
              </a:rPr>
              <a:t>Bergerak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dengan</a:t>
            </a:r>
            <a:r>
              <a:rPr lang="en-US" dirty="0">
                <a:latin typeface="Bahnschrift SemiBold" panose="020B0502040204020203" pitchFamily="34" charset="0"/>
              </a:rPr>
              <a:t> (W) </a:t>
            </a:r>
            <a:r>
              <a:rPr lang="en-US" dirty="0" err="1">
                <a:latin typeface="Bahnschrift SemiBold" panose="020B0502040204020203" pitchFamily="34" charset="0"/>
              </a:rPr>
              <a:t>Maju</a:t>
            </a:r>
            <a:r>
              <a:rPr lang="en-US" dirty="0">
                <a:latin typeface="Bahnschrift SemiBold" panose="020B0502040204020203" pitchFamily="34" charset="0"/>
              </a:rPr>
              <a:t>, (A) Kiri, (S) </a:t>
            </a:r>
            <a:r>
              <a:rPr lang="en-US" dirty="0" err="1">
                <a:latin typeface="Bahnschrift SemiBold" panose="020B0502040204020203" pitchFamily="34" charset="0"/>
              </a:rPr>
              <a:t>Mundur</a:t>
            </a:r>
            <a:r>
              <a:rPr lang="en-US" dirty="0">
                <a:latin typeface="Bahnschrift SemiBold" panose="020B0502040204020203" pitchFamily="34" charset="0"/>
              </a:rPr>
              <a:t>, (D) Kanan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CAF4B2-C3C6-F34C-F6AA-E3A1D64D26B7}"/>
              </a:ext>
            </a:extLst>
          </p:cNvPr>
          <p:cNvSpPr txBox="1">
            <a:spLocks/>
          </p:cNvSpPr>
          <p:nvPr/>
        </p:nvSpPr>
        <p:spPr>
          <a:xfrm>
            <a:off x="9608664" y="1943352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5048E4-012B-70E8-DA6F-99738F69ED36}"/>
              </a:ext>
            </a:extLst>
          </p:cNvPr>
          <p:cNvSpPr txBox="1">
            <a:spLocks/>
          </p:cNvSpPr>
          <p:nvPr/>
        </p:nvSpPr>
        <p:spPr>
          <a:xfrm>
            <a:off x="10004904" y="2622015"/>
            <a:ext cx="1420263" cy="806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179733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DC2A8C-A782-38D6-EC61-72A9E7AEA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1098" y="-237647"/>
            <a:ext cx="5184311" cy="7333293"/>
          </a:xfrm>
          <a:prstGeom prst="rect">
            <a:avLst/>
          </a:prstGeom>
          <a:effectLst>
            <a:glow rad="1651000">
              <a:schemeClr val="bg1">
                <a:alpha val="76000"/>
              </a:schemeClr>
            </a:glow>
            <a:outerShdw blurRad="50800" dist="50800" dir="5400000" sx="200000" sy="200000" algn="ctr" rotWithShape="0">
              <a:srgbClr val="000000"/>
            </a:outerShdw>
            <a:softEdge rad="76200"/>
          </a:effectLst>
          <a:scene3d>
            <a:camera prst="orthographicFront"/>
            <a:lightRig rig="threePt" dir="t"/>
          </a:scene3d>
          <a:sp3d prstMaterial="powder">
            <a:bevelT w="0" h="0"/>
            <a:bevelB w="0" h="0"/>
          </a:sp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50CB41-BBEA-46B8-CD20-23ECD8DA712B}"/>
              </a:ext>
            </a:extLst>
          </p:cNvPr>
          <p:cNvSpPr/>
          <p:nvPr/>
        </p:nvSpPr>
        <p:spPr>
          <a:xfrm>
            <a:off x="9454896" y="1645920"/>
            <a:ext cx="2595478" cy="27980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76445"/>
            <a:ext cx="10300138" cy="11636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Fitur-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(Utama)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82" y="1946271"/>
            <a:ext cx="893379" cy="56005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8E2D-BA27-1374-92D6-1CBBDEA15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71462" y="-14878945"/>
            <a:ext cx="2269156" cy="4278429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4ADEF81-DD7F-417C-D511-C3333B940F2C}"/>
              </a:ext>
            </a:extLst>
          </p:cNvPr>
          <p:cNvSpPr txBox="1">
            <a:spLocks/>
          </p:cNvSpPr>
          <p:nvPr/>
        </p:nvSpPr>
        <p:spPr>
          <a:xfrm>
            <a:off x="1147204" y="2567754"/>
            <a:ext cx="1257563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C004B5-D143-E2D7-89F5-B710A889E078}"/>
              </a:ext>
            </a:extLst>
          </p:cNvPr>
          <p:cNvSpPr txBox="1">
            <a:spLocks/>
          </p:cNvSpPr>
          <p:nvPr/>
        </p:nvSpPr>
        <p:spPr>
          <a:xfrm>
            <a:off x="3255055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83D6A6-FD7D-AA6E-3C71-B581441863F3}"/>
              </a:ext>
            </a:extLst>
          </p:cNvPr>
          <p:cNvSpPr txBox="1">
            <a:spLocks/>
          </p:cNvSpPr>
          <p:nvPr/>
        </p:nvSpPr>
        <p:spPr>
          <a:xfrm>
            <a:off x="3433730" y="2566295"/>
            <a:ext cx="2044788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Fitur </a:t>
            </a:r>
            <a:r>
              <a:rPr lang="en-US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Menabrak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0EA2D6-9CD8-F8AF-CBB7-FA69DF767EF0}"/>
              </a:ext>
            </a:extLst>
          </p:cNvPr>
          <p:cNvSpPr txBox="1">
            <a:spLocks/>
          </p:cNvSpPr>
          <p:nvPr/>
        </p:nvSpPr>
        <p:spPr>
          <a:xfrm>
            <a:off x="6073666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E608DBC-44E1-B8BD-2BAC-70890B502DA2}"/>
              </a:ext>
            </a:extLst>
          </p:cNvPr>
          <p:cNvSpPr txBox="1">
            <a:spLocks/>
          </p:cNvSpPr>
          <p:nvPr/>
        </p:nvSpPr>
        <p:spPr>
          <a:xfrm>
            <a:off x="6220286" y="2617079"/>
            <a:ext cx="2915044" cy="217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Fitur 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Bergerak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(W)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Maju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, (A) Kiri, (S)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Mundur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, (D) Kanan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CAF4B2-C3C6-F34C-F6AA-E3A1D64D26B7}"/>
              </a:ext>
            </a:extLst>
          </p:cNvPr>
          <p:cNvSpPr txBox="1">
            <a:spLocks/>
          </p:cNvSpPr>
          <p:nvPr/>
        </p:nvSpPr>
        <p:spPr>
          <a:xfrm>
            <a:off x="9608664" y="1943352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5048E4-012B-70E8-DA6F-99738F69ED36}"/>
              </a:ext>
            </a:extLst>
          </p:cNvPr>
          <p:cNvSpPr txBox="1">
            <a:spLocks/>
          </p:cNvSpPr>
          <p:nvPr/>
        </p:nvSpPr>
        <p:spPr>
          <a:xfrm>
            <a:off x="10004904" y="2622015"/>
            <a:ext cx="1420263" cy="806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69043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DC2A8C-A782-38D6-EC61-72A9E7AEA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6471" y="-237647"/>
            <a:ext cx="5184311" cy="7333293"/>
          </a:xfrm>
          <a:prstGeom prst="rect">
            <a:avLst/>
          </a:prstGeom>
          <a:effectLst>
            <a:glow rad="1651000">
              <a:schemeClr val="bg1">
                <a:alpha val="76000"/>
              </a:schemeClr>
            </a:glow>
            <a:outerShdw blurRad="50800" dist="50800" dir="5400000" sx="200000" sy="200000" algn="ctr" rotWithShape="0">
              <a:srgbClr val="000000"/>
            </a:outerShdw>
            <a:softEdge rad="76200"/>
          </a:effectLst>
          <a:scene3d>
            <a:camera prst="orthographicFront"/>
            <a:lightRig rig="threePt" dir="t"/>
          </a:scene3d>
          <a:sp3d prstMaterial="powder">
            <a:bevelT w="0" h="0"/>
            <a:bevelB w="0" h="0"/>
          </a:sp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50CB41-BBEA-46B8-CD20-23ECD8DA712B}"/>
              </a:ext>
            </a:extLst>
          </p:cNvPr>
          <p:cNvSpPr/>
          <p:nvPr/>
        </p:nvSpPr>
        <p:spPr>
          <a:xfrm>
            <a:off x="9454896" y="1645920"/>
            <a:ext cx="2595478" cy="27980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76445"/>
            <a:ext cx="10300138" cy="11636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Fitur-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(Utama)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82" y="1946271"/>
            <a:ext cx="893379" cy="56005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8E2D-BA27-1374-92D6-1CBBDEA15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71462" y="-14878945"/>
            <a:ext cx="2269156" cy="4278429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4ADEF81-DD7F-417C-D511-C3333B940F2C}"/>
              </a:ext>
            </a:extLst>
          </p:cNvPr>
          <p:cNvSpPr txBox="1">
            <a:spLocks/>
          </p:cNvSpPr>
          <p:nvPr/>
        </p:nvSpPr>
        <p:spPr>
          <a:xfrm>
            <a:off x="1147204" y="2567754"/>
            <a:ext cx="1257563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C004B5-D143-E2D7-89F5-B710A889E078}"/>
              </a:ext>
            </a:extLst>
          </p:cNvPr>
          <p:cNvSpPr txBox="1">
            <a:spLocks/>
          </p:cNvSpPr>
          <p:nvPr/>
        </p:nvSpPr>
        <p:spPr>
          <a:xfrm>
            <a:off x="3255055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83D6A6-FD7D-AA6E-3C71-B581441863F3}"/>
              </a:ext>
            </a:extLst>
          </p:cNvPr>
          <p:cNvSpPr txBox="1">
            <a:spLocks/>
          </p:cNvSpPr>
          <p:nvPr/>
        </p:nvSpPr>
        <p:spPr>
          <a:xfrm>
            <a:off x="3433730" y="2566295"/>
            <a:ext cx="2044788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Fitur </a:t>
            </a:r>
            <a:r>
              <a:rPr lang="en-US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Menabrak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0EA2D6-9CD8-F8AF-CBB7-FA69DF767EF0}"/>
              </a:ext>
            </a:extLst>
          </p:cNvPr>
          <p:cNvSpPr txBox="1">
            <a:spLocks/>
          </p:cNvSpPr>
          <p:nvPr/>
        </p:nvSpPr>
        <p:spPr>
          <a:xfrm>
            <a:off x="6073666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E608DBC-44E1-B8BD-2BAC-70890B502DA2}"/>
              </a:ext>
            </a:extLst>
          </p:cNvPr>
          <p:cNvSpPr txBox="1">
            <a:spLocks/>
          </p:cNvSpPr>
          <p:nvPr/>
        </p:nvSpPr>
        <p:spPr>
          <a:xfrm>
            <a:off x="6220286" y="2617079"/>
            <a:ext cx="2915044" cy="217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Fitur 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Bergerak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(W)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Maju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, (A) Kiri, (S)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Mundur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, (D) Kanan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CAF4B2-C3C6-F34C-F6AA-E3A1D64D26B7}"/>
              </a:ext>
            </a:extLst>
          </p:cNvPr>
          <p:cNvSpPr txBox="1">
            <a:spLocks/>
          </p:cNvSpPr>
          <p:nvPr/>
        </p:nvSpPr>
        <p:spPr>
          <a:xfrm>
            <a:off x="9608664" y="1943352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5048E4-012B-70E8-DA6F-99738F69ED36}"/>
              </a:ext>
            </a:extLst>
          </p:cNvPr>
          <p:cNvSpPr txBox="1">
            <a:spLocks/>
          </p:cNvSpPr>
          <p:nvPr/>
        </p:nvSpPr>
        <p:spPr>
          <a:xfrm>
            <a:off x="10004904" y="2622015"/>
            <a:ext cx="1420263" cy="806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8999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Kelebihan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92910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Mobilnya</a:t>
            </a:r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Sangat </a:t>
            </a:r>
            <a:r>
              <a:rPr lang="en-US" sz="4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Imut</a:t>
            </a:r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dan Lucu2.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71D26-890E-2E9F-959D-2F7E6877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5583">
            <a:off x="6883211" y="7201394"/>
            <a:ext cx="1679685" cy="2375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03031-14D2-8D7D-611F-06DF50B54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03679">
            <a:off x="11218767" y="6878950"/>
            <a:ext cx="2087851" cy="295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5B7F2-237C-8CBF-25EE-06023698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4465" y="7063943"/>
            <a:ext cx="1429727" cy="142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7C3CE-DE97-9C43-3BEB-630AA6A3E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6061">
            <a:off x="2045306" y="6988805"/>
            <a:ext cx="2125872" cy="3007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2A49A-1D65-B6E2-B1B3-A6374C21E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24" y="-3145155"/>
            <a:ext cx="1646364" cy="232880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FE525-DF42-4E08-4DF2-6C0365B28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3686">
            <a:off x="2547541" y="739721"/>
            <a:ext cx="2269156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840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Kekurangan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416" y="3663075"/>
            <a:ext cx="10107168" cy="165576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Gerakan WASD </a:t>
            </a:r>
            <a:r>
              <a:rPr lang="en-US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kurang</a:t>
            </a: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responsif</a:t>
            </a: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71D26-890E-2E9F-959D-2F7E6877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5583">
            <a:off x="7172842" y="5395251"/>
            <a:ext cx="1679685" cy="2375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03031-14D2-8D7D-611F-06DF50B54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03679">
            <a:off x="10519130" y="5019577"/>
            <a:ext cx="2087851" cy="295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5B7F2-237C-8CBF-25EE-06023698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81" y="5429597"/>
            <a:ext cx="1429727" cy="142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7C3CE-DE97-9C43-3BEB-630AA6A3E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6061">
            <a:off x="2427314" y="5354460"/>
            <a:ext cx="2125872" cy="3007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2A49A-1D65-B6E2-B1B3-A6374C21E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85" y="-187631"/>
            <a:ext cx="1646364" cy="232880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95C8D-4B25-D18A-F7DD-19EF4EFFB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696">
            <a:off x="7745431" y="606181"/>
            <a:ext cx="2269156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3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FFE3-E374-62F5-6379-466CE7DD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66" y="628793"/>
            <a:ext cx="5944279" cy="1218726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Flowchart / Diagram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alur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Aplikasi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17930-B527-F67C-F942-EC974C357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5736">
            <a:off x="-508480" y="4969934"/>
            <a:ext cx="2269156" cy="2213811"/>
          </a:xfrm>
          <a:prstGeom prst="rect">
            <a:avLst/>
          </a:prstGeom>
        </p:spPr>
      </p:pic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7B8006B-E759-1BAD-7B9D-CAFF34E2521C}"/>
              </a:ext>
            </a:extLst>
          </p:cNvPr>
          <p:cNvSpPr/>
          <p:nvPr/>
        </p:nvSpPr>
        <p:spPr>
          <a:xfrm>
            <a:off x="6633928" y="5273865"/>
            <a:ext cx="1500996" cy="552090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End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50B612-FB96-74C1-F9AF-907A9817D6D1}"/>
              </a:ext>
            </a:extLst>
          </p:cNvPr>
          <p:cNvGrpSpPr/>
          <p:nvPr/>
        </p:nvGrpSpPr>
        <p:grpSpPr>
          <a:xfrm>
            <a:off x="6622876" y="329966"/>
            <a:ext cx="1500996" cy="870173"/>
            <a:chOff x="6424494" y="320511"/>
            <a:chExt cx="1500996" cy="870173"/>
          </a:xfrm>
        </p:grpSpPr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2E364720-AA35-901A-CDB1-25CE2058E410}"/>
                </a:ext>
              </a:extLst>
            </p:cNvPr>
            <p:cNvSpPr/>
            <p:nvPr/>
          </p:nvSpPr>
          <p:spPr>
            <a:xfrm>
              <a:off x="6424494" y="320511"/>
              <a:ext cx="1500996" cy="552090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Start</a:t>
              </a:r>
              <a:endParaRPr lang="en-US" dirty="0">
                <a:latin typeface="Bahnschrift SemiBold" panose="020B0502040204020203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E54DF2-C786-5C10-6231-CCB77A0D165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174992" y="872601"/>
              <a:ext cx="0" cy="3180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lowchart: Predefined Process 8">
            <a:extLst>
              <a:ext uri="{FF2B5EF4-FFF2-40B4-BE49-F238E27FC236}">
                <a16:creationId xmlns:a16="http://schemas.microsoft.com/office/drawing/2014/main" id="{5779B5A4-F911-7747-844B-8FFCC85FDF44}"/>
              </a:ext>
            </a:extLst>
          </p:cNvPr>
          <p:cNvSpPr/>
          <p:nvPr/>
        </p:nvSpPr>
        <p:spPr>
          <a:xfrm>
            <a:off x="6450661" y="1200139"/>
            <a:ext cx="1845425" cy="1218726"/>
          </a:xfrm>
          <a:prstGeom prst="flowChartPredefined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Play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Map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0000F291-DD55-D09F-5058-20F8DC3CFDD7}"/>
              </a:ext>
            </a:extLst>
          </p:cNvPr>
          <p:cNvSpPr/>
          <p:nvPr/>
        </p:nvSpPr>
        <p:spPr>
          <a:xfrm>
            <a:off x="6157049" y="2756299"/>
            <a:ext cx="2432647" cy="948746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Play 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87230CD-8CBC-85AC-E64D-4DF2E654181D}"/>
              </a:ext>
            </a:extLst>
          </p:cNvPr>
          <p:cNvSpPr/>
          <p:nvPr/>
        </p:nvSpPr>
        <p:spPr>
          <a:xfrm>
            <a:off x="8977600" y="3023008"/>
            <a:ext cx="1302589" cy="55209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Play Page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6389A1-8513-617A-CB3A-540F30FD5B7C}"/>
              </a:ext>
            </a:extLst>
          </p:cNvPr>
          <p:cNvCxnSpPr>
            <a:cxnSpLocks/>
          </p:cNvCxnSpPr>
          <p:nvPr/>
        </p:nvCxnSpPr>
        <p:spPr>
          <a:xfrm>
            <a:off x="8524280" y="3230672"/>
            <a:ext cx="51004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D33D824-46CF-43BF-F902-3B562B65001F}"/>
              </a:ext>
            </a:extLst>
          </p:cNvPr>
          <p:cNvSpPr/>
          <p:nvPr/>
        </p:nvSpPr>
        <p:spPr>
          <a:xfrm>
            <a:off x="10668093" y="3023008"/>
            <a:ext cx="1302589" cy="55209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Score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5DE2B4-0A60-71D6-7E61-EEB63AF95D2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247878" y="3299053"/>
            <a:ext cx="420215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C7C2C7-B6CF-2AE2-A9F8-FF03C839E3E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373372" y="2437162"/>
            <a:ext cx="1" cy="3191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D5D82-939B-39B5-27CE-4317E02E8B0D}"/>
              </a:ext>
            </a:extLst>
          </p:cNvPr>
          <p:cNvCxnSpPr>
            <a:cxnSpLocks/>
          </p:cNvCxnSpPr>
          <p:nvPr/>
        </p:nvCxnSpPr>
        <p:spPr>
          <a:xfrm>
            <a:off x="7384427" y="3676580"/>
            <a:ext cx="1" cy="3191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07D8968E-2BBF-6FDA-5ACB-0A6C25C9A08B}"/>
              </a:ext>
            </a:extLst>
          </p:cNvPr>
          <p:cNvSpPr/>
          <p:nvPr/>
        </p:nvSpPr>
        <p:spPr>
          <a:xfrm>
            <a:off x="6168103" y="3967252"/>
            <a:ext cx="2432647" cy="948746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Map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3EADEC-995F-3406-A971-538BBF8372F6}"/>
              </a:ext>
            </a:extLst>
          </p:cNvPr>
          <p:cNvCxnSpPr>
            <a:cxnSpLocks/>
          </p:cNvCxnSpPr>
          <p:nvPr/>
        </p:nvCxnSpPr>
        <p:spPr>
          <a:xfrm>
            <a:off x="8557385" y="4441625"/>
            <a:ext cx="420215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84061A50-9221-05A4-4185-252AEF901BA6}"/>
              </a:ext>
            </a:extLst>
          </p:cNvPr>
          <p:cNvSpPr/>
          <p:nvPr/>
        </p:nvSpPr>
        <p:spPr>
          <a:xfrm>
            <a:off x="8967573" y="4165580"/>
            <a:ext cx="1498151" cy="55209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Map Page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FD5D3-C0E3-7DC8-136F-FDC05B70A836}"/>
              </a:ext>
            </a:extLst>
          </p:cNvPr>
          <p:cNvSpPr txBox="1"/>
          <p:nvPr/>
        </p:nvSpPr>
        <p:spPr>
          <a:xfrm>
            <a:off x="8467554" y="2865806"/>
            <a:ext cx="56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Bahnschrift SemiBold" panose="020B0502040204020203" pitchFamily="34" charset="0"/>
              </a:rPr>
              <a:t>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753E1-404A-5DCE-2B3C-E093794FFA1B}"/>
              </a:ext>
            </a:extLst>
          </p:cNvPr>
          <p:cNvSpPr txBox="1"/>
          <p:nvPr/>
        </p:nvSpPr>
        <p:spPr>
          <a:xfrm>
            <a:off x="7395239" y="3611758"/>
            <a:ext cx="56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Bahnschrift SemiBold" panose="020B0502040204020203" pitchFamily="34" charset="0"/>
              </a:rPr>
              <a:t>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1823BB-1168-40D7-C37D-7657DFA18660}"/>
              </a:ext>
            </a:extLst>
          </p:cNvPr>
          <p:cNvSpPr txBox="1"/>
          <p:nvPr/>
        </p:nvSpPr>
        <p:spPr>
          <a:xfrm>
            <a:off x="8443679" y="4072292"/>
            <a:ext cx="56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Bahnschrift SemiBold" panose="020B0502040204020203" pitchFamily="34" charset="0"/>
              </a:rPr>
              <a:t>Yes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0CCF39-D0C4-6D8D-1A8D-73DEA754AE24}"/>
              </a:ext>
            </a:extLst>
          </p:cNvPr>
          <p:cNvSpPr txBox="1"/>
          <p:nvPr/>
        </p:nvSpPr>
        <p:spPr>
          <a:xfrm>
            <a:off x="7395239" y="4870068"/>
            <a:ext cx="56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Bahnschrift SemiBold" panose="020B0502040204020203" pitchFamily="34" charset="0"/>
              </a:rPr>
              <a:t>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212A1A-761B-93BA-7FCB-CDFE3EDD2A47}"/>
              </a:ext>
            </a:extLst>
          </p:cNvPr>
          <p:cNvCxnSpPr>
            <a:cxnSpLocks/>
          </p:cNvCxnSpPr>
          <p:nvPr/>
        </p:nvCxnSpPr>
        <p:spPr>
          <a:xfrm>
            <a:off x="7384426" y="4920263"/>
            <a:ext cx="1" cy="3191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26D7ABC-A1D2-0348-FA3E-7E792E6768BB}"/>
              </a:ext>
            </a:extLst>
          </p:cNvPr>
          <p:cNvSpPr txBox="1"/>
          <p:nvPr/>
        </p:nvSpPr>
        <p:spPr>
          <a:xfrm>
            <a:off x="10664142" y="2483153"/>
            <a:ext cx="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ED0D6E5-22F8-35A9-CCB3-022EDFF889A5}"/>
              </a:ext>
            </a:extLst>
          </p:cNvPr>
          <p:cNvCxnSpPr>
            <a:cxnSpLocks/>
            <a:stCxn id="24" idx="0"/>
            <a:endCxn id="9" idx="3"/>
          </p:cNvCxnSpPr>
          <p:nvPr/>
        </p:nvCxnSpPr>
        <p:spPr>
          <a:xfrm rot="16200000" flipV="1">
            <a:off x="9200984" y="904604"/>
            <a:ext cx="1213506" cy="3023302"/>
          </a:xfrm>
          <a:prstGeom prst="bentConnector2">
            <a:avLst/>
          </a:prstGeom>
          <a:ln w="38100">
            <a:solidFill>
              <a:srgbClr val="FFFF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5EE9202B-1107-98EE-4913-9C69DE727592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0465724" y="1809502"/>
            <a:ext cx="1621310" cy="2632123"/>
          </a:xfrm>
          <a:prstGeom prst="bentConnector2">
            <a:avLst/>
          </a:prstGeom>
          <a:ln w="38100">
            <a:solidFill>
              <a:srgbClr val="FFFF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2D784B-E8ED-6B72-0E75-98A27967BDB1}"/>
              </a:ext>
            </a:extLst>
          </p:cNvPr>
          <p:cNvCxnSpPr/>
          <p:nvPr/>
        </p:nvCxnSpPr>
        <p:spPr>
          <a:xfrm flipH="1">
            <a:off x="11276379" y="1833336"/>
            <a:ext cx="85066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1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000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FFE3-E374-62F5-6379-466CE7DD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66" y="628793"/>
            <a:ext cx="5944279" cy="1218726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Flowchart / Diagram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alur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 </a:t>
            </a:r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Aplikasi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17930-B527-F67C-F942-EC974C357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5736">
            <a:off x="-508480" y="4969934"/>
            <a:ext cx="2269156" cy="2213811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CBAB074-AC18-F4CA-94E7-8443321BDB6A}"/>
              </a:ext>
            </a:extLst>
          </p:cNvPr>
          <p:cNvGrpSpPr/>
          <p:nvPr/>
        </p:nvGrpSpPr>
        <p:grpSpPr>
          <a:xfrm>
            <a:off x="6424494" y="320511"/>
            <a:ext cx="1500996" cy="870173"/>
            <a:chOff x="6424494" y="320511"/>
            <a:chExt cx="1500996" cy="870173"/>
          </a:xfrm>
        </p:grpSpPr>
        <p:sp>
          <p:nvSpPr>
            <p:cNvPr id="5" name="Flowchart: Terminator 4">
              <a:extLst>
                <a:ext uri="{FF2B5EF4-FFF2-40B4-BE49-F238E27FC236}">
                  <a16:creationId xmlns:a16="http://schemas.microsoft.com/office/drawing/2014/main" id="{674CBC5E-DE1E-70BE-04E8-11CAC0ABCD22}"/>
                </a:ext>
              </a:extLst>
            </p:cNvPr>
            <p:cNvSpPr/>
            <p:nvPr/>
          </p:nvSpPr>
          <p:spPr>
            <a:xfrm>
              <a:off x="6424494" y="320511"/>
              <a:ext cx="1500996" cy="552090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Start</a:t>
              </a:r>
              <a:endParaRPr lang="en-US" dirty="0">
                <a:latin typeface="Bahnschrift SemiBold" panose="020B0502040204020203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7C5E48-AE10-1847-F3DF-AC1A54CD1F34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7174992" y="872601"/>
              <a:ext cx="0" cy="318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CC62B5-5BBB-13F1-1CCB-E690C6892AA3}"/>
              </a:ext>
            </a:extLst>
          </p:cNvPr>
          <p:cNvGrpSpPr/>
          <p:nvPr/>
        </p:nvGrpSpPr>
        <p:grpSpPr>
          <a:xfrm>
            <a:off x="6530887" y="1189329"/>
            <a:ext cx="1302589" cy="870173"/>
            <a:chOff x="6530887" y="1189329"/>
            <a:chExt cx="1302589" cy="87017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EE8D806D-1367-726F-3CF1-74424C72FF05}"/>
                </a:ext>
              </a:extLst>
            </p:cNvPr>
            <p:cNvSpPr/>
            <p:nvPr/>
          </p:nvSpPr>
          <p:spPr>
            <a:xfrm>
              <a:off x="6530887" y="1189329"/>
              <a:ext cx="1302589" cy="552090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Start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2A196AA-130F-BD6F-0254-EF799F845CDF}"/>
                </a:ext>
              </a:extLst>
            </p:cNvPr>
            <p:cNvCxnSpPr>
              <a:cxnSpLocks/>
            </p:cNvCxnSpPr>
            <p:nvPr/>
          </p:nvCxnSpPr>
          <p:spPr>
            <a:xfrm>
              <a:off x="7174992" y="1741419"/>
              <a:ext cx="0" cy="318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E6FF65-A2FD-33B5-25F1-C9C3A44143B7}"/>
              </a:ext>
            </a:extLst>
          </p:cNvPr>
          <p:cNvGrpSpPr/>
          <p:nvPr/>
        </p:nvGrpSpPr>
        <p:grpSpPr>
          <a:xfrm>
            <a:off x="6530887" y="2054888"/>
            <a:ext cx="1302573" cy="870173"/>
            <a:chOff x="6530887" y="2054888"/>
            <a:chExt cx="1302573" cy="870173"/>
          </a:xfrm>
        </p:grpSpPr>
        <p:sp>
          <p:nvSpPr>
            <p:cNvPr id="14" name="Flowchart: Manual Operation 13">
              <a:extLst>
                <a:ext uri="{FF2B5EF4-FFF2-40B4-BE49-F238E27FC236}">
                  <a16:creationId xmlns:a16="http://schemas.microsoft.com/office/drawing/2014/main" id="{3C931BB4-B560-9CE9-2215-D39236F800E6}"/>
                </a:ext>
              </a:extLst>
            </p:cNvPr>
            <p:cNvSpPr/>
            <p:nvPr/>
          </p:nvSpPr>
          <p:spPr>
            <a:xfrm>
              <a:off x="6530887" y="2054888"/>
              <a:ext cx="1302573" cy="55209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Main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CDC4B1-D36D-6238-F987-CA277A532074}"/>
                </a:ext>
              </a:extLst>
            </p:cNvPr>
            <p:cNvCxnSpPr>
              <a:cxnSpLocks/>
            </p:cNvCxnSpPr>
            <p:nvPr/>
          </p:nvCxnSpPr>
          <p:spPr>
            <a:xfrm>
              <a:off x="7182173" y="2606978"/>
              <a:ext cx="0" cy="318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9FBFA-8341-8138-71F0-083B2690435D}"/>
              </a:ext>
            </a:extLst>
          </p:cNvPr>
          <p:cNvGrpSpPr/>
          <p:nvPr/>
        </p:nvGrpSpPr>
        <p:grpSpPr>
          <a:xfrm>
            <a:off x="5083087" y="2925061"/>
            <a:ext cx="4183810" cy="1016355"/>
            <a:chOff x="5083087" y="2925061"/>
            <a:chExt cx="4183810" cy="1016355"/>
          </a:xfrm>
        </p:grpSpPr>
        <p:sp>
          <p:nvSpPr>
            <p:cNvPr id="17" name="Flowchart: Manual Operation 16">
              <a:extLst>
                <a:ext uri="{FF2B5EF4-FFF2-40B4-BE49-F238E27FC236}">
                  <a16:creationId xmlns:a16="http://schemas.microsoft.com/office/drawing/2014/main" id="{5A98A145-AAD8-A31E-721B-DB355791DA5C}"/>
                </a:ext>
              </a:extLst>
            </p:cNvPr>
            <p:cNvSpPr/>
            <p:nvPr/>
          </p:nvSpPr>
          <p:spPr>
            <a:xfrm>
              <a:off x="5083087" y="2925061"/>
              <a:ext cx="4183810" cy="698272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Berusaha</a:t>
              </a:r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menghindari</a:t>
              </a:r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Tabrakan</a:t>
              </a:r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94916E-B28D-90BF-14D4-1117F4483539}"/>
                </a:ext>
              </a:extLst>
            </p:cNvPr>
            <p:cNvCxnSpPr>
              <a:cxnSpLocks/>
            </p:cNvCxnSpPr>
            <p:nvPr/>
          </p:nvCxnSpPr>
          <p:spPr>
            <a:xfrm>
              <a:off x="7174992" y="3623333"/>
              <a:ext cx="0" cy="318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C6771E5F-B7E0-AB1F-06CE-FFD3284C235E}"/>
              </a:ext>
            </a:extLst>
          </p:cNvPr>
          <p:cNvSpPr/>
          <p:nvPr/>
        </p:nvSpPr>
        <p:spPr>
          <a:xfrm>
            <a:off x="5965849" y="3962628"/>
            <a:ext cx="2432647" cy="948746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Menabrak</a:t>
            </a: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9CBED8-7625-9A37-1DF4-FCADCD7F0BE9}"/>
              </a:ext>
            </a:extLst>
          </p:cNvPr>
          <p:cNvGrpSpPr/>
          <p:nvPr/>
        </p:nvGrpSpPr>
        <p:grpSpPr>
          <a:xfrm>
            <a:off x="5928467" y="5283338"/>
            <a:ext cx="2333435" cy="942517"/>
            <a:chOff x="5928467" y="5283338"/>
            <a:chExt cx="2333435" cy="942517"/>
          </a:xfrm>
        </p:grpSpPr>
        <p:sp>
          <p:nvSpPr>
            <p:cNvPr id="21" name="Flowchart: Data 20">
              <a:extLst>
                <a:ext uri="{FF2B5EF4-FFF2-40B4-BE49-F238E27FC236}">
                  <a16:creationId xmlns:a16="http://schemas.microsoft.com/office/drawing/2014/main" id="{44CB58B8-D1FB-7CC6-2901-1FDADB10DE71}"/>
                </a:ext>
              </a:extLst>
            </p:cNvPr>
            <p:cNvSpPr/>
            <p:nvPr/>
          </p:nvSpPr>
          <p:spPr>
            <a:xfrm>
              <a:off x="5928467" y="5283338"/>
              <a:ext cx="2333435" cy="624434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Skor </a:t>
              </a:r>
              <a:r>
                <a:rPr lang="en-US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akhir</a:t>
              </a:r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82FDB7-AA0D-60BE-294D-0F37BFAA9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2173" y="5907772"/>
              <a:ext cx="0" cy="318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7B8006B-E759-1BAD-7B9D-CAFF34E2521C}"/>
              </a:ext>
            </a:extLst>
          </p:cNvPr>
          <p:cNvSpPr/>
          <p:nvPr/>
        </p:nvSpPr>
        <p:spPr>
          <a:xfrm>
            <a:off x="6431674" y="6225855"/>
            <a:ext cx="1500996" cy="552090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End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420239-3B5B-8312-10B6-9B9A3E5B9685}"/>
              </a:ext>
            </a:extLst>
          </p:cNvPr>
          <p:cNvGrpSpPr/>
          <p:nvPr/>
        </p:nvGrpSpPr>
        <p:grpSpPr>
          <a:xfrm>
            <a:off x="6684266" y="4868786"/>
            <a:ext cx="497907" cy="380970"/>
            <a:chOff x="6684266" y="4868786"/>
            <a:chExt cx="497907" cy="3809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1EF577-81E9-44D2-75DA-4784EEDD1601}"/>
                </a:ext>
              </a:extLst>
            </p:cNvPr>
            <p:cNvCxnSpPr>
              <a:cxnSpLocks/>
            </p:cNvCxnSpPr>
            <p:nvPr/>
          </p:nvCxnSpPr>
          <p:spPr>
            <a:xfrm>
              <a:off x="7182173" y="4931673"/>
              <a:ext cx="0" cy="318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F87EA5-7055-995E-10BF-C4C94FC0064B}"/>
                </a:ext>
              </a:extLst>
            </p:cNvPr>
            <p:cNvSpPr txBox="1"/>
            <p:nvPr/>
          </p:nvSpPr>
          <p:spPr>
            <a:xfrm>
              <a:off x="6684266" y="4868786"/>
              <a:ext cx="49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Yes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98AEB-9343-D813-D1AC-041BE5E5E0EE}"/>
              </a:ext>
            </a:extLst>
          </p:cNvPr>
          <p:cNvGrpSpPr/>
          <p:nvPr/>
        </p:nvGrpSpPr>
        <p:grpSpPr>
          <a:xfrm>
            <a:off x="7992581" y="2330933"/>
            <a:ext cx="987911" cy="2122402"/>
            <a:chOff x="7992581" y="2330933"/>
            <a:chExt cx="987911" cy="21224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894C58-8C66-5FE2-EA9B-A9E1E04FBF7E}"/>
                </a:ext>
              </a:extLst>
            </p:cNvPr>
            <p:cNvSpPr txBox="1"/>
            <p:nvPr/>
          </p:nvSpPr>
          <p:spPr>
            <a:xfrm>
              <a:off x="8482586" y="4084003"/>
              <a:ext cx="49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</a:rPr>
                <a:t>No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C758382-9EA5-0613-533B-936F8AAAD0DD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H="1" flipV="1">
              <a:off x="7992581" y="2330933"/>
              <a:ext cx="405915" cy="2106068"/>
            </a:xfrm>
            <a:prstGeom prst="bentConnector4">
              <a:avLst>
                <a:gd name="adj1" fmla="val -250048"/>
                <a:gd name="adj2" fmla="val 99904"/>
              </a:avLst>
            </a:prstGeom>
            <a:ln w="38100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400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0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2C9B-F2E0-A8C4-0096-817C8434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853152" y="-595350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E96FB-6A3B-15CF-A285-E3A03F5B4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81314" y="409499"/>
            <a:ext cx="13954627" cy="127208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LATAR BELAKANG PEMBUATAN APLIKASI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DD515-D80C-A340-2D26-02AC4BEAD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269" y="2222349"/>
            <a:ext cx="9144000" cy="1655762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Bahnschrift SemiBold" panose="020B0502040204020203" pitchFamily="34" charset="0"/>
              </a:rPr>
              <a:t>Masih </a:t>
            </a:r>
            <a:r>
              <a:rPr lang="en-US" sz="3000" b="1" dirty="0" err="1">
                <a:latin typeface="Bahnschrift SemiBold" panose="020B0502040204020203" pitchFamily="34" charset="0"/>
              </a:rPr>
              <a:t>adanya</a:t>
            </a:r>
            <a:r>
              <a:rPr lang="en-US" sz="3000" b="1" dirty="0">
                <a:latin typeface="Bahnschrift SemiBold" panose="020B0502040204020203" pitchFamily="34" charset="0"/>
              </a:rPr>
              <a:t> orang yang </a:t>
            </a:r>
            <a:r>
              <a:rPr lang="en-US" sz="3000" b="1" dirty="0" err="1">
                <a:latin typeface="Bahnschrift SemiBold" panose="020B0502040204020203" pitchFamily="34" charset="0"/>
              </a:rPr>
              <a:t>tidak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bisa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mengendarai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sehingga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saya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membuat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ini</a:t>
            </a:r>
            <a:r>
              <a:rPr lang="en-US" sz="3000" b="1" dirty="0">
                <a:latin typeface="Bahnschrift SemiBold" panose="020B0502040204020203" pitchFamily="34" charset="0"/>
              </a:rPr>
              <a:t> agar (</a:t>
            </a:r>
            <a:r>
              <a:rPr lang="en-US" sz="3000" b="1" u="sng" dirty="0">
                <a:solidFill>
                  <a:srgbClr val="FF0000"/>
                </a:solidFill>
                <a:latin typeface="Bahnschrift SemiBold" panose="020B0502040204020203" pitchFamily="34" charset="0"/>
              </a:rPr>
              <a:t>MUNGKIN</a:t>
            </a:r>
            <a:r>
              <a:rPr lang="en-US" sz="3000" b="1" dirty="0">
                <a:latin typeface="Bahnschrift SemiBold" panose="020B0502040204020203" pitchFamily="34" charset="0"/>
              </a:rPr>
              <a:t>), </a:t>
            </a:r>
            <a:r>
              <a:rPr lang="en-US" sz="3000" b="1" dirty="0" err="1">
                <a:latin typeface="Bahnschrift SemiBold" panose="020B0502040204020203" pitchFamily="34" charset="0"/>
              </a:rPr>
              <a:t>membantu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mereka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menambah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wawasan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tentang</a:t>
            </a:r>
            <a:r>
              <a:rPr lang="en-US" sz="3000" b="1" dirty="0">
                <a:latin typeface="Bahnschrift SemiBold" panose="020B0502040204020203" pitchFamily="34" charset="0"/>
              </a:rPr>
              <a:t> </a:t>
            </a:r>
            <a:r>
              <a:rPr lang="en-US" sz="3000" b="1" dirty="0" err="1">
                <a:latin typeface="Bahnschrift SemiBold" panose="020B0502040204020203" pitchFamily="34" charset="0"/>
              </a:rPr>
              <a:t>mengemudi</a:t>
            </a:r>
            <a:r>
              <a:rPr lang="en-US" sz="3000" b="1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6AB6-46DA-1A20-1065-DA4BD570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3686">
            <a:off x="-436291" y="5111120"/>
            <a:ext cx="2269156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20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2C9B-F2E0-A8C4-0096-817C8434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5839" y="-503276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E96FB-6A3B-15CF-A285-E3A03F5B4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6779" y="538124"/>
            <a:ext cx="6392779" cy="2387600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Arial Black" panose="020B0A04020102020204" pitchFamily="34" charset="0"/>
              </a:rPr>
              <a:t>Manfaat</a:t>
            </a:r>
            <a:r>
              <a:rPr lang="en-US" sz="5400" dirty="0">
                <a:latin typeface="Arial Black" panose="020B0A04020102020204" pitchFamily="34" charset="0"/>
              </a:rPr>
              <a:t> dan </a:t>
            </a:r>
            <a:r>
              <a:rPr lang="en-US" sz="5400" dirty="0" err="1">
                <a:latin typeface="Arial Black" panose="020B0A04020102020204" pitchFamily="34" charset="0"/>
              </a:rPr>
              <a:t>fungsi</a:t>
            </a:r>
            <a:r>
              <a:rPr lang="en-US" sz="5400" dirty="0">
                <a:latin typeface="Arial Black" panose="020B0A04020102020204" pitchFamily="34" charset="0"/>
              </a:rPr>
              <a:t> </a:t>
            </a:r>
            <a:r>
              <a:rPr lang="en-US" sz="5400" dirty="0" err="1">
                <a:latin typeface="Arial Black" panose="020B0A04020102020204" pitchFamily="34" charset="0"/>
              </a:rPr>
              <a:t>aplikasi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96730-D519-AB4A-A06C-70D037651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3686">
            <a:off x="-436291" y="5111120"/>
            <a:ext cx="2269156" cy="221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E4ED1-DA31-9AB1-AB13-0DFF8CDEC503}"/>
              </a:ext>
            </a:extLst>
          </p:cNvPr>
          <p:cNvSpPr txBox="1"/>
          <p:nvPr/>
        </p:nvSpPr>
        <p:spPr>
          <a:xfrm>
            <a:off x="0" y="3845144"/>
            <a:ext cx="6468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 </a:t>
            </a:r>
            <a:r>
              <a:rPr lang="en-US" sz="3200" dirty="0" err="1">
                <a:latin typeface="Bahnschrift SemiBold" panose="020B0502040204020203" pitchFamily="34" charset="0"/>
              </a:rPr>
              <a:t>Mengurangi</a:t>
            </a:r>
            <a:r>
              <a:rPr lang="en-US" sz="3200" dirty="0">
                <a:latin typeface="Bahnschrift SemiBold" panose="020B0502040204020203" pitchFamily="34" charset="0"/>
              </a:rPr>
              <a:t> </a:t>
            </a:r>
            <a:r>
              <a:rPr lang="en-US" sz="3200" dirty="0" err="1">
                <a:latin typeface="Bahnschrift SemiBold" panose="020B0502040204020203" pitchFamily="34" charset="0"/>
              </a:rPr>
              <a:t>Depresi</a:t>
            </a:r>
            <a:r>
              <a:rPr lang="en-US" sz="3200" dirty="0">
                <a:latin typeface="Bahnschrift SemiBold" panose="020B0502040204020203" pitchFamily="34" charset="0"/>
              </a:rPr>
              <a:t> (</a:t>
            </a:r>
            <a:r>
              <a:rPr lang="en-US" sz="3200" u="sng" dirty="0">
                <a:solidFill>
                  <a:srgbClr val="FF0000"/>
                </a:solidFill>
                <a:latin typeface="Bahnschrift SemiBold" panose="020B0502040204020203" pitchFamily="34" charset="0"/>
              </a:rPr>
              <a:t>MUNGKIN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732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C77D3E-1E41-BDD1-E8CE-BE854E9C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989">
            <a:off x="7515443" y="80963"/>
            <a:ext cx="48483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8F225-6A99-7956-896D-0D59F95E0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3686">
            <a:off x="-436291" y="5111120"/>
            <a:ext cx="2269156" cy="221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EAFF7-33BD-2289-5988-9D5CD474D7AD}"/>
              </a:ext>
            </a:extLst>
          </p:cNvPr>
          <p:cNvSpPr txBox="1"/>
          <p:nvPr/>
        </p:nvSpPr>
        <p:spPr>
          <a:xfrm>
            <a:off x="81280" y="2460655"/>
            <a:ext cx="8156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 </a:t>
            </a:r>
            <a:r>
              <a:rPr lang="en-US" sz="4000" dirty="0" err="1">
                <a:latin typeface="Bahnschrift SemiBold" panose="020B0502040204020203" pitchFamily="34" charset="0"/>
              </a:rPr>
              <a:t>Mempercepat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Reflek</a:t>
            </a:r>
            <a:r>
              <a:rPr lang="en-US" sz="4000" dirty="0">
                <a:latin typeface="Bahnschrift SemiBold" panose="020B0502040204020203" pitchFamily="34" charset="0"/>
              </a:rPr>
              <a:t> (</a:t>
            </a:r>
            <a:r>
              <a:rPr lang="en-US" sz="4000" u="sng" dirty="0">
                <a:solidFill>
                  <a:srgbClr val="FF0000"/>
                </a:solidFill>
                <a:latin typeface="Bahnschrift SemiBold" panose="020B0502040204020203" pitchFamily="34" charset="0"/>
              </a:rPr>
              <a:t>MUNGKIN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6659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085C44-5418-5D77-6D8C-60E1C557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5559">
            <a:off x="-322635" y="80964"/>
            <a:ext cx="48483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2688F-5A01-A97E-2693-49E3ABD4A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524">
            <a:off x="10740165" y="5057612"/>
            <a:ext cx="2269156" cy="221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9FFC3-FB23-63C8-00BF-3319217E2BAC}"/>
              </a:ext>
            </a:extLst>
          </p:cNvPr>
          <p:cNvSpPr txBox="1"/>
          <p:nvPr/>
        </p:nvSpPr>
        <p:spPr>
          <a:xfrm>
            <a:off x="3465854" y="1487274"/>
            <a:ext cx="8623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3. </a:t>
            </a:r>
            <a:r>
              <a:rPr lang="en-US" sz="4400" dirty="0" err="1"/>
              <a:t>Menambah</a:t>
            </a:r>
            <a:r>
              <a:rPr lang="en-US" sz="4400" dirty="0"/>
              <a:t> </a:t>
            </a:r>
            <a:r>
              <a:rPr lang="en-US" sz="4400" dirty="0" err="1"/>
              <a:t>Wawasan</a:t>
            </a:r>
            <a:r>
              <a:rPr lang="en-US" sz="4400" dirty="0"/>
              <a:t> </a:t>
            </a:r>
            <a:r>
              <a:rPr lang="en-US" sz="4400" dirty="0" err="1"/>
              <a:t>Mengemudi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90986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 (</a:t>
            </a:r>
            <a:r>
              <a:rPr lang="en-US" u="sng" dirty="0" err="1">
                <a:solidFill>
                  <a:srgbClr val="FF0000"/>
                </a:solidFill>
                <a:latin typeface="Bahnschrift SemiBold" panose="020B0502040204020203" pitchFamily="34" charset="0"/>
              </a:rPr>
              <a:t>Mungkin</a:t>
            </a:r>
            <a:r>
              <a:rPr lang="en-US" dirty="0">
                <a:latin typeface="Bahnschrift SemiBold" panose="020B0502040204020203" pitchFamily="34" charset="0"/>
              </a:rPr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C1AB3-13E0-2160-3DC7-F7E30C938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28" y="3056021"/>
            <a:ext cx="48483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4B8A7-2304-BDF1-1970-55EAA4915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87059">
            <a:off x="5596311" y="-6581490"/>
            <a:ext cx="2269156" cy="149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43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9290"/>
            <a:ext cx="12200022" cy="1126373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Sasaran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Pemasaran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520" y="1757998"/>
            <a:ext cx="9784080" cy="1975802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2800" dirty="0">
                <a:latin typeface="Bahnschrift SemiBold" panose="020B0502040204020203" pitchFamily="34" charset="0"/>
              </a:rPr>
              <a:t>Untuk orang2 yang </a:t>
            </a:r>
            <a:r>
              <a:rPr lang="en-US" sz="2800" dirty="0" err="1">
                <a:latin typeface="Bahnschrift SemiBold" panose="020B0502040204020203" pitchFamily="34" charset="0"/>
              </a:rPr>
              <a:t>ingin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mengemudi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dengan</a:t>
            </a:r>
            <a:r>
              <a:rPr lang="en-US" sz="2800" dirty="0">
                <a:latin typeface="Bahnschrift SemiBold" panose="020B0502040204020203" pitchFamily="34" charset="0"/>
              </a:rPr>
              <a:t> skill </a:t>
            </a:r>
            <a:r>
              <a:rPr lang="en-US" sz="2800" dirty="0" err="1">
                <a:latin typeface="Bahnschrift SemiBold" panose="020B0502040204020203" pitchFamily="34" charset="0"/>
              </a:rPr>
              <a:t>terbatas</a:t>
            </a:r>
            <a:r>
              <a:rPr lang="en-US" sz="2800" dirty="0">
                <a:latin typeface="Bahnschrift SemiBold" panose="020B0502040204020203" pitchFamily="34" charset="0"/>
              </a:rPr>
              <a:t>, </a:t>
            </a:r>
            <a:r>
              <a:rPr lang="en-US" sz="2800" dirty="0" err="1">
                <a:latin typeface="Bahnschrift SemiBold" panose="020B0502040204020203" pitchFamily="34" charset="0"/>
              </a:rPr>
              <a:t>dengan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tujuan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ingin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lebih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pintar</a:t>
            </a:r>
            <a:r>
              <a:rPr lang="en-US" sz="2800" dirty="0">
                <a:latin typeface="Bahnschrift SemiBold" panose="020B0502040204020203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800" dirty="0">
              <a:latin typeface="Bahnschrift SemiBold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>
                <a:latin typeface="Bahnschrift SemiBold" panose="020B0502040204020203" pitchFamily="34" charset="0"/>
              </a:rPr>
              <a:t>Yang </a:t>
            </a:r>
            <a:r>
              <a:rPr lang="en-US" sz="2800" dirty="0" err="1">
                <a:latin typeface="Bahnschrift SemiBold" panose="020B0502040204020203" pitchFamily="34" charset="0"/>
              </a:rPr>
              <a:t>ingin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merasakan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pengalaman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mengendarai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mobil</a:t>
            </a:r>
            <a:r>
              <a:rPr lang="en-US" sz="2800" dirty="0">
                <a:latin typeface="Bahnschrift SemiBold" panose="020B0502040204020203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800" dirty="0">
              <a:latin typeface="Bahnschrift SemiBold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>
                <a:latin typeface="Bahnschrift SemiBold" panose="020B0502040204020203" pitchFamily="34" charset="0"/>
              </a:rPr>
              <a:t>Atau untuk orang yang </a:t>
            </a:r>
            <a:r>
              <a:rPr lang="en-US" sz="2800" dirty="0" err="1">
                <a:latin typeface="Bahnschrift SemiBold" panose="020B0502040204020203" pitchFamily="34" charset="0"/>
              </a:rPr>
              <a:t>hanya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ingin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mengisi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waktu</a:t>
            </a:r>
            <a:r>
              <a:rPr lang="en-US" sz="2800" dirty="0">
                <a:latin typeface="Bahnschrift SemiBold" panose="020B0502040204020203" pitchFamily="34" charset="0"/>
              </a:rPr>
              <a:t> </a:t>
            </a:r>
            <a:r>
              <a:rPr lang="en-US" sz="2800" dirty="0" err="1">
                <a:latin typeface="Bahnschrift SemiBold" panose="020B0502040204020203" pitchFamily="34" charset="0"/>
              </a:rPr>
              <a:t>luang</a:t>
            </a:r>
            <a:r>
              <a:rPr lang="en-US" sz="2800" dirty="0">
                <a:latin typeface="Bahnschrift SemiBold" panose="020B0502040204020203" pitchFamily="34" charset="0"/>
              </a:rPr>
              <a:t> (Not Recommended).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FCB0A-0D6B-9153-6F67-DBAAA75BB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3686">
            <a:off x="-4627868" y="4276713"/>
            <a:ext cx="11783647" cy="25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629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50CB41-BBEA-46B8-CD20-23ECD8DA712B}"/>
              </a:ext>
            </a:extLst>
          </p:cNvPr>
          <p:cNvSpPr/>
          <p:nvPr/>
        </p:nvSpPr>
        <p:spPr>
          <a:xfrm>
            <a:off x="760595" y="1645920"/>
            <a:ext cx="2044788" cy="27980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76445"/>
            <a:ext cx="10300138" cy="11636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Fitur-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(Utama)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82" y="1946271"/>
            <a:ext cx="893379" cy="56005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8E2D-BA27-1374-92D6-1CBBDEA1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71462" y="-14878945"/>
            <a:ext cx="2269156" cy="4278429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4ADEF81-DD7F-417C-D511-C3333B940F2C}"/>
              </a:ext>
            </a:extLst>
          </p:cNvPr>
          <p:cNvSpPr txBox="1">
            <a:spLocks/>
          </p:cNvSpPr>
          <p:nvPr/>
        </p:nvSpPr>
        <p:spPr>
          <a:xfrm>
            <a:off x="1147204" y="2567754"/>
            <a:ext cx="1257563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Start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C004B5-D143-E2D7-89F5-B710A889E078}"/>
              </a:ext>
            </a:extLst>
          </p:cNvPr>
          <p:cNvSpPr txBox="1">
            <a:spLocks/>
          </p:cNvSpPr>
          <p:nvPr/>
        </p:nvSpPr>
        <p:spPr>
          <a:xfrm>
            <a:off x="3255055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83D6A6-FD7D-AA6E-3C71-B581441863F3}"/>
              </a:ext>
            </a:extLst>
          </p:cNvPr>
          <p:cNvSpPr txBox="1">
            <a:spLocks/>
          </p:cNvSpPr>
          <p:nvPr/>
        </p:nvSpPr>
        <p:spPr>
          <a:xfrm>
            <a:off x="3433730" y="2566295"/>
            <a:ext cx="2044788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Bahnschrift SemiBold" panose="020B0502040204020203" pitchFamily="34" charset="0"/>
              </a:rPr>
              <a:t>Fitur </a:t>
            </a:r>
            <a:r>
              <a:rPr lang="en-US" sz="2800" dirty="0" err="1">
                <a:latin typeface="Bahnschrift SemiBold" panose="020B0502040204020203" pitchFamily="34" charset="0"/>
              </a:rPr>
              <a:t>Menabrak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0EA2D6-9CD8-F8AF-CBB7-FA69DF767EF0}"/>
              </a:ext>
            </a:extLst>
          </p:cNvPr>
          <p:cNvSpPr txBox="1">
            <a:spLocks/>
          </p:cNvSpPr>
          <p:nvPr/>
        </p:nvSpPr>
        <p:spPr>
          <a:xfrm>
            <a:off x="6073666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E608DBC-44E1-B8BD-2BAC-70890B502DA2}"/>
              </a:ext>
            </a:extLst>
          </p:cNvPr>
          <p:cNvSpPr txBox="1">
            <a:spLocks/>
          </p:cNvSpPr>
          <p:nvPr/>
        </p:nvSpPr>
        <p:spPr>
          <a:xfrm>
            <a:off x="6220286" y="2617079"/>
            <a:ext cx="2915044" cy="217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" panose="020B0502040204020203" pitchFamily="34" charset="0"/>
              </a:rPr>
              <a:t>Fitur  </a:t>
            </a:r>
            <a:r>
              <a:rPr lang="en-US" dirty="0" err="1">
                <a:latin typeface="Bahnschrift SemiBold" panose="020B0502040204020203" pitchFamily="34" charset="0"/>
              </a:rPr>
              <a:t>Bergerak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dengan</a:t>
            </a:r>
            <a:r>
              <a:rPr lang="en-US" dirty="0">
                <a:latin typeface="Bahnschrift SemiBold" panose="020B0502040204020203" pitchFamily="34" charset="0"/>
              </a:rPr>
              <a:t> (W) </a:t>
            </a:r>
            <a:r>
              <a:rPr lang="en-US" dirty="0" err="1">
                <a:latin typeface="Bahnschrift SemiBold" panose="020B0502040204020203" pitchFamily="34" charset="0"/>
              </a:rPr>
              <a:t>Maju</a:t>
            </a:r>
            <a:r>
              <a:rPr lang="en-US" dirty="0">
                <a:latin typeface="Bahnschrift SemiBold" panose="020B0502040204020203" pitchFamily="34" charset="0"/>
              </a:rPr>
              <a:t>, (A) Kiri, (S) </a:t>
            </a:r>
            <a:r>
              <a:rPr lang="en-US" dirty="0" err="1">
                <a:latin typeface="Bahnschrift SemiBold" panose="020B0502040204020203" pitchFamily="34" charset="0"/>
              </a:rPr>
              <a:t>Mundur</a:t>
            </a:r>
            <a:r>
              <a:rPr lang="en-US" dirty="0">
                <a:latin typeface="Bahnschrift SemiBold" panose="020B0502040204020203" pitchFamily="34" charset="0"/>
              </a:rPr>
              <a:t>, (D) Kanan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CAF4B2-C3C6-F34C-F6AA-E3A1D64D26B7}"/>
              </a:ext>
            </a:extLst>
          </p:cNvPr>
          <p:cNvSpPr txBox="1">
            <a:spLocks/>
          </p:cNvSpPr>
          <p:nvPr/>
        </p:nvSpPr>
        <p:spPr>
          <a:xfrm>
            <a:off x="9608664" y="1943352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5048E4-012B-70E8-DA6F-99738F69ED36}"/>
              </a:ext>
            </a:extLst>
          </p:cNvPr>
          <p:cNvSpPr txBox="1">
            <a:spLocks/>
          </p:cNvSpPr>
          <p:nvPr/>
        </p:nvSpPr>
        <p:spPr>
          <a:xfrm>
            <a:off x="10004904" y="2622015"/>
            <a:ext cx="1420263" cy="806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7359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50CB41-BBEA-46B8-CD20-23ECD8DA712B}"/>
              </a:ext>
            </a:extLst>
          </p:cNvPr>
          <p:cNvSpPr/>
          <p:nvPr/>
        </p:nvSpPr>
        <p:spPr>
          <a:xfrm>
            <a:off x="3218636" y="1645920"/>
            <a:ext cx="2284844" cy="27980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469F-32FF-C6B6-BA24-76A879ED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31" y="176445"/>
            <a:ext cx="10300138" cy="11636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Fitur-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(Utama)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Aplikasi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BFE3-A86B-D5BE-AE6A-78E6DA26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82" y="1946271"/>
            <a:ext cx="893379" cy="56005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18E2D-BA27-1374-92D6-1CBBDEA1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71462" y="-14878945"/>
            <a:ext cx="2269156" cy="4278429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4ADEF81-DD7F-417C-D511-C3333B940F2C}"/>
              </a:ext>
            </a:extLst>
          </p:cNvPr>
          <p:cNvSpPr txBox="1">
            <a:spLocks/>
          </p:cNvSpPr>
          <p:nvPr/>
        </p:nvSpPr>
        <p:spPr>
          <a:xfrm>
            <a:off x="1147204" y="2567754"/>
            <a:ext cx="1257563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C004B5-D143-E2D7-89F5-B710A889E078}"/>
              </a:ext>
            </a:extLst>
          </p:cNvPr>
          <p:cNvSpPr txBox="1">
            <a:spLocks/>
          </p:cNvSpPr>
          <p:nvPr/>
        </p:nvSpPr>
        <p:spPr>
          <a:xfrm>
            <a:off x="3255055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83D6A6-FD7D-AA6E-3C71-B581441863F3}"/>
              </a:ext>
            </a:extLst>
          </p:cNvPr>
          <p:cNvSpPr txBox="1">
            <a:spLocks/>
          </p:cNvSpPr>
          <p:nvPr/>
        </p:nvSpPr>
        <p:spPr>
          <a:xfrm>
            <a:off x="3433730" y="2566295"/>
            <a:ext cx="2044788" cy="864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Bahnschrift SemiBold" panose="020B0502040204020203" pitchFamily="34" charset="0"/>
              </a:rPr>
              <a:t>Fitur </a:t>
            </a:r>
            <a:r>
              <a:rPr lang="en-US" sz="2800" dirty="0" err="1">
                <a:latin typeface="Bahnschrift SemiBold" panose="020B0502040204020203" pitchFamily="34" charset="0"/>
              </a:rPr>
              <a:t>Menabrak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0EA2D6-9CD8-F8AF-CBB7-FA69DF767EF0}"/>
              </a:ext>
            </a:extLst>
          </p:cNvPr>
          <p:cNvSpPr txBox="1">
            <a:spLocks/>
          </p:cNvSpPr>
          <p:nvPr/>
        </p:nvSpPr>
        <p:spPr>
          <a:xfrm>
            <a:off x="6073666" y="1911574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E608DBC-44E1-B8BD-2BAC-70890B502DA2}"/>
              </a:ext>
            </a:extLst>
          </p:cNvPr>
          <p:cNvSpPr txBox="1">
            <a:spLocks/>
          </p:cNvSpPr>
          <p:nvPr/>
        </p:nvSpPr>
        <p:spPr>
          <a:xfrm>
            <a:off x="6220286" y="2617079"/>
            <a:ext cx="2915044" cy="217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" panose="020B0502040204020203" pitchFamily="34" charset="0"/>
              </a:rPr>
              <a:t>Fitur  </a:t>
            </a:r>
            <a:r>
              <a:rPr lang="en-US" dirty="0" err="1">
                <a:latin typeface="Bahnschrift SemiBold" panose="020B0502040204020203" pitchFamily="34" charset="0"/>
              </a:rPr>
              <a:t>Bergerak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dengan</a:t>
            </a:r>
            <a:r>
              <a:rPr lang="en-US" dirty="0">
                <a:latin typeface="Bahnschrift SemiBold" panose="020B0502040204020203" pitchFamily="34" charset="0"/>
              </a:rPr>
              <a:t> (W) </a:t>
            </a:r>
            <a:r>
              <a:rPr lang="en-US" dirty="0" err="1">
                <a:latin typeface="Bahnschrift SemiBold" panose="020B0502040204020203" pitchFamily="34" charset="0"/>
              </a:rPr>
              <a:t>Maju</a:t>
            </a:r>
            <a:r>
              <a:rPr lang="en-US" dirty="0">
                <a:latin typeface="Bahnschrift SemiBold" panose="020B0502040204020203" pitchFamily="34" charset="0"/>
              </a:rPr>
              <a:t>, (A) Kiri, (S) </a:t>
            </a:r>
            <a:r>
              <a:rPr lang="en-US" dirty="0" err="1">
                <a:latin typeface="Bahnschrift SemiBold" panose="020B0502040204020203" pitchFamily="34" charset="0"/>
              </a:rPr>
              <a:t>Mundur</a:t>
            </a:r>
            <a:r>
              <a:rPr lang="en-US" dirty="0">
                <a:latin typeface="Bahnschrift SemiBold" panose="020B0502040204020203" pitchFamily="34" charset="0"/>
              </a:rPr>
              <a:t>, (D) Kanan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CAF4B2-C3C6-F34C-F6AA-E3A1D64D26B7}"/>
              </a:ext>
            </a:extLst>
          </p:cNvPr>
          <p:cNvSpPr txBox="1">
            <a:spLocks/>
          </p:cNvSpPr>
          <p:nvPr/>
        </p:nvSpPr>
        <p:spPr>
          <a:xfrm>
            <a:off x="9608664" y="1943352"/>
            <a:ext cx="893379" cy="56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5048E4-012B-70E8-DA6F-99738F69ED36}"/>
              </a:ext>
            </a:extLst>
          </p:cNvPr>
          <p:cNvSpPr txBox="1">
            <a:spLocks/>
          </p:cNvSpPr>
          <p:nvPr/>
        </p:nvSpPr>
        <p:spPr>
          <a:xfrm>
            <a:off x="10004904" y="2622015"/>
            <a:ext cx="1420263" cy="806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hnschrift SemiBold" panose="020B0502040204020203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95905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327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Bahnschrift SemiBold</vt:lpstr>
      <vt:lpstr>Bauhaus 93</vt:lpstr>
      <vt:lpstr>Calibri</vt:lpstr>
      <vt:lpstr>Calibri Light</vt:lpstr>
      <vt:lpstr>Office Theme</vt:lpstr>
      <vt:lpstr>BERBASIS WEB MENGGUNAKAN JAVASCRIPT DAN CSS</vt:lpstr>
      <vt:lpstr>LATAR BELAKANG PEMBUATAN APLIKASI</vt:lpstr>
      <vt:lpstr>Manfaat dan fungsi aplikasi</vt:lpstr>
      <vt:lpstr>PowerPoint Presentation</vt:lpstr>
      <vt:lpstr>PowerPoint Presentation</vt:lpstr>
      <vt:lpstr> (Mungkin) </vt:lpstr>
      <vt:lpstr>Sasaran Pemasaran Aplikasi</vt:lpstr>
      <vt:lpstr>Fitur-fitur (Utama) Aplikasi</vt:lpstr>
      <vt:lpstr>Fitur-fitur (Utama) Aplikasi</vt:lpstr>
      <vt:lpstr>Fitur-fitur (Utama) Aplikasi</vt:lpstr>
      <vt:lpstr>Fitur-fitur (Utama) Aplikasi</vt:lpstr>
      <vt:lpstr>Fitur-fitur (Utama) Aplikasi</vt:lpstr>
      <vt:lpstr>Kelebihan Aplikasi</vt:lpstr>
      <vt:lpstr>Kekurangan Aplikasi</vt:lpstr>
      <vt:lpstr>Flowchart / Diagram alur Aplikasi</vt:lpstr>
      <vt:lpstr>Flowchart / Diagram alur Aplikasi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BERBASIS WEB MENGGUNAKAN JAVASCRIPT DAN CSS</dc:title>
  <dc:creator>Andra Wahyu</dc:creator>
  <cp:lastModifiedBy>Andra Wahyu</cp:lastModifiedBy>
  <cp:revision>5</cp:revision>
  <dcterms:created xsi:type="dcterms:W3CDTF">2023-08-12T10:38:12Z</dcterms:created>
  <dcterms:modified xsi:type="dcterms:W3CDTF">2023-10-04T16:07:50Z</dcterms:modified>
</cp:coreProperties>
</file>